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9" r:id="rId4"/>
    <p:sldId id="258"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0235CA46-1085-4A7D-8E2A-17FAD9293197}" type="datetimeFigureOut">
              <a:rPr lang="en-US" smtClean="0"/>
              <a:pPr/>
              <a:t>2/13/2012</a:t>
            </a:fld>
            <a:endParaRPr lang="en-US"/>
          </a:p>
        </p:txBody>
      </p:sp>
      <p:sp>
        <p:nvSpPr>
          <p:cNvPr id="16" name="Slide Number Placeholder 15"/>
          <p:cNvSpPr>
            <a:spLocks noGrp="1"/>
          </p:cNvSpPr>
          <p:nvPr>
            <p:ph type="sldNum" sz="quarter" idx="11"/>
          </p:nvPr>
        </p:nvSpPr>
        <p:spPr/>
        <p:txBody>
          <a:bodyPr/>
          <a:lstStyle/>
          <a:p>
            <a:fld id="{250E1290-8366-462E-817E-CD0993CAA119}"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35CA46-1085-4A7D-8E2A-17FAD9293197}" type="datetimeFigureOut">
              <a:rPr lang="en-US" smtClean="0"/>
              <a:pPr/>
              <a:t>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0E1290-8366-462E-817E-CD0993CAA11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35CA46-1085-4A7D-8E2A-17FAD9293197}" type="datetimeFigureOut">
              <a:rPr lang="en-US" smtClean="0"/>
              <a:pPr/>
              <a:t>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0E1290-8366-462E-817E-CD0993CAA11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0235CA46-1085-4A7D-8E2A-17FAD9293197}" type="datetimeFigureOut">
              <a:rPr lang="en-US" smtClean="0"/>
              <a:pPr/>
              <a:t>2/13/2012</a:t>
            </a:fld>
            <a:endParaRPr lang="en-US"/>
          </a:p>
        </p:txBody>
      </p:sp>
      <p:sp>
        <p:nvSpPr>
          <p:cNvPr id="15" name="Slide Number Placeholder 14"/>
          <p:cNvSpPr>
            <a:spLocks noGrp="1"/>
          </p:cNvSpPr>
          <p:nvPr>
            <p:ph type="sldNum" sz="quarter" idx="15"/>
          </p:nvPr>
        </p:nvSpPr>
        <p:spPr/>
        <p:txBody>
          <a:bodyPr/>
          <a:lstStyle>
            <a:lvl1pPr algn="ctr">
              <a:defRPr/>
            </a:lvl1pPr>
          </a:lstStyle>
          <a:p>
            <a:fld id="{250E1290-8366-462E-817E-CD0993CAA119}"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235CA46-1085-4A7D-8E2A-17FAD9293197}" type="datetimeFigureOut">
              <a:rPr lang="en-US" smtClean="0"/>
              <a:pPr/>
              <a:t>2/13/2012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0E1290-8366-462E-817E-CD0993CAA119}"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235CA46-1085-4A7D-8E2A-17FAD9293197}" type="datetimeFigureOut">
              <a:rPr lang="en-US" smtClean="0"/>
              <a:pPr/>
              <a:t>2/13/2012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0E1290-8366-462E-817E-CD0993CAA119}"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250E1290-8366-462E-817E-CD0993CAA119}"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0235CA46-1085-4A7D-8E2A-17FAD9293197}" type="datetimeFigureOut">
              <a:rPr lang="en-US" smtClean="0"/>
              <a:pPr/>
              <a:t>2/13/2012</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235CA46-1085-4A7D-8E2A-17FAD9293197}" type="datetimeFigureOut">
              <a:rPr lang="en-US" smtClean="0"/>
              <a:pPr/>
              <a:t>2/13/2012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0E1290-8366-462E-817E-CD0993CAA119}"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35CA46-1085-4A7D-8E2A-17FAD9293197}" type="datetimeFigureOut">
              <a:rPr lang="en-US" smtClean="0"/>
              <a:pPr/>
              <a:t>2/13/2012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0E1290-8366-462E-817E-CD0993CAA11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0235CA46-1085-4A7D-8E2A-17FAD9293197}" type="datetimeFigureOut">
              <a:rPr lang="en-US" smtClean="0"/>
              <a:pPr/>
              <a:t>2/13/2012</a:t>
            </a:fld>
            <a:endParaRPr lang="en-US"/>
          </a:p>
        </p:txBody>
      </p:sp>
      <p:sp>
        <p:nvSpPr>
          <p:cNvPr id="9" name="Slide Number Placeholder 8"/>
          <p:cNvSpPr>
            <a:spLocks noGrp="1"/>
          </p:cNvSpPr>
          <p:nvPr>
            <p:ph type="sldNum" sz="quarter" idx="15"/>
          </p:nvPr>
        </p:nvSpPr>
        <p:spPr/>
        <p:txBody>
          <a:bodyPr/>
          <a:lstStyle/>
          <a:p>
            <a:fld id="{250E1290-8366-462E-817E-CD0993CAA119}"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0235CA46-1085-4A7D-8E2A-17FAD9293197}" type="datetimeFigureOut">
              <a:rPr lang="en-US" smtClean="0"/>
              <a:pPr/>
              <a:t>2/13/2012</a:t>
            </a:fld>
            <a:endParaRPr lang="en-US"/>
          </a:p>
        </p:txBody>
      </p:sp>
      <p:sp>
        <p:nvSpPr>
          <p:cNvPr id="9" name="Slide Number Placeholder 8"/>
          <p:cNvSpPr>
            <a:spLocks noGrp="1"/>
          </p:cNvSpPr>
          <p:nvPr>
            <p:ph type="sldNum" sz="quarter" idx="11"/>
          </p:nvPr>
        </p:nvSpPr>
        <p:spPr/>
        <p:txBody>
          <a:bodyPr/>
          <a:lstStyle/>
          <a:p>
            <a:fld id="{250E1290-8366-462E-817E-CD0993CAA119}"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0235CA46-1085-4A7D-8E2A-17FAD9293197}" type="datetimeFigureOut">
              <a:rPr lang="en-US" smtClean="0"/>
              <a:pPr/>
              <a:t>2/13/2012</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250E1290-8366-462E-817E-CD0993CAA119}"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Lesson 1</a:t>
            </a:r>
          </a:p>
          <a:p>
            <a:r>
              <a:rPr lang="en-US" dirty="0" smtClean="0"/>
              <a:t>The Voyages of Columbus</a:t>
            </a:r>
            <a:endParaRPr lang="en-US" dirty="0"/>
          </a:p>
        </p:txBody>
      </p:sp>
      <p:sp>
        <p:nvSpPr>
          <p:cNvPr id="2" name="Title 1"/>
          <p:cNvSpPr>
            <a:spLocks noGrp="1"/>
          </p:cNvSpPr>
          <p:nvPr>
            <p:ph type="ctrTitle"/>
          </p:nvPr>
        </p:nvSpPr>
        <p:spPr/>
        <p:txBody>
          <a:bodyPr/>
          <a:lstStyle/>
          <a:p>
            <a:r>
              <a:rPr lang="en-US" dirty="0" smtClean="0"/>
              <a:t>Chapter 4</a:t>
            </a:r>
            <a:endParaRPr lang="en-US" dirty="0"/>
          </a:p>
        </p:txBody>
      </p:sp>
      <p:pic>
        <p:nvPicPr>
          <p:cNvPr id="1026" name="Picture 2" descr="C:\Users\Lynne M. Gorman\AppData\Local\Microsoft\Windows\Temporary Internet Files\Content.IE5\PH6CDTD6\MC900150050[1].wmf"/>
          <p:cNvPicPr>
            <a:picLocks noChangeAspect="1" noChangeArrowheads="1"/>
          </p:cNvPicPr>
          <p:nvPr/>
        </p:nvPicPr>
        <p:blipFill>
          <a:blip r:embed="rId2" cstate="print"/>
          <a:srcRect/>
          <a:stretch>
            <a:fillRect/>
          </a:stretch>
        </p:blipFill>
        <p:spPr bwMode="auto">
          <a:xfrm>
            <a:off x="3276600" y="533400"/>
            <a:ext cx="2909180" cy="219395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Christopher Columbus showed Europeans a way to the Americas.  Later Amerigo Vespucci realizing that this was not part of the Indies names the new world the Americas.</a:t>
            </a:r>
            <a:endParaRPr lang="en-US" dirty="0"/>
          </a:p>
        </p:txBody>
      </p:sp>
      <p:sp>
        <p:nvSpPr>
          <p:cNvPr id="3" name="Title 2"/>
          <p:cNvSpPr>
            <a:spLocks noGrp="1"/>
          </p:cNvSpPr>
          <p:nvPr>
            <p:ph type="title"/>
          </p:nvPr>
        </p:nvSpPr>
        <p:spPr/>
        <p:txBody>
          <a:bodyPr>
            <a:normAutofit/>
          </a:bodyPr>
          <a:lstStyle/>
          <a:p>
            <a:r>
              <a:rPr lang="en-US" dirty="0" smtClean="0"/>
              <a:t>Notes-Lesson 1</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US" dirty="0" smtClean="0"/>
              <a:t>Explain the purpose of Columbus’s voyages to the Americas and describe his first encounters with the Taino.</a:t>
            </a:r>
          </a:p>
          <a:p>
            <a:endParaRPr lang="en-US" dirty="0" smtClean="0"/>
          </a:p>
          <a:p>
            <a:r>
              <a:rPr lang="en-US" dirty="0" smtClean="0"/>
              <a:t>Define the Columbian Exchange and explain its causes and effects.</a:t>
            </a:r>
          </a:p>
          <a:p>
            <a:pPr>
              <a:buNone/>
            </a:pPr>
            <a:endParaRPr lang="en-US" dirty="0" smtClean="0"/>
          </a:p>
          <a:p>
            <a:r>
              <a:rPr lang="en-US" dirty="0" smtClean="0"/>
              <a:t>Explain the impact of Columbus’s voyage on the Americas.</a:t>
            </a:r>
          </a:p>
          <a:p>
            <a:pPr>
              <a:buNone/>
            </a:pPr>
            <a:r>
              <a:rPr lang="en-US" dirty="0" smtClean="0"/>
              <a:t>   </a:t>
            </a:r>
            <a:endParaRPr lang="en-US" dirty="0"/>
          </a:p>
        </p:txBody>
      </p:sp>
      <p:sp>
        <p:nvSpPr>
          <p:cNvPr id="2" name="Title 1"/>
          <p:cNvSpPr>
            <a:spLocks noGrp="1"/>
          </p:cNvSpPr>
          <p:nvPr>
            <p:ph type="title"/>
          </p:nvPr>
        </p:nvSpPr>
        <p:spPr/>
        <p:txBody>
          <a:bodyPr/>
          <a:lstStyle/>
          <a:p>
            <a:r>
              <a:rPr lang="en-US" dirty="0" smtClean="0"/>
              <a:t>Lesson 1- Objectives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524000"/>
          <a:ext cx="8229600" cy="4754880"/>
        </p:xfrm>
        <a:graphic>
          <a:graphicData uri="http://schemas.openxmlformats.org/drawingml/2006/table">
            <a:tbl>
              <a:tblPr firstRow="1" bandRow="1">
                <a:tableStyleId>{5C22544A-7EE6-4342-B048-85BDC9FD1C3A}</a:tableStyleId>
              </a:tblPr>
              <a:tblGrid>
                <a:gridCol w="2743200"/>
                <a:gridCol w="2743200"/>
                <a:gridCol w="2743200"/>
              </a:tblGrid>
              <a:tr h="325120">
                <a:tc>
                  <a:txBody>
                    <a:bodyPr/>
                    <a:lstStyle/>
                    <a:p>
                      <a:r>
                        <a:rPr lang="en-US" dirty="0" smtClean="0"/>
                        <a:t>Know</a:t>
                      </a:r>
                      <a:endParaRPr lang="en-US" dirty="0"/>
                    </a:p>
                  </a:txBody>
                  <a:tcPr/>
                </a:tc>
                <a:tc>
                  <a:txBody>
                    <a:bodyPr/>
                    <a:lstStyle/>
                    <a:p>
                      <a:r>
                        <a:rPr lang="en-US" dirty="0" smtClean="0"/>
                        <a:t>Want to Know</a:t>
                      </a:r>
                      <a:endParaRPr lang="en-US" dirty="0"/>
                    </a:p>
                  </a:txBody>
                  <a:tcPr/>
                </a:tc>
                <a:tc>
                  <a:txBody>
                    <a:bodyPr/>
                    <a:lstStyle/>
                    <a:p>
                      <a:r>
                        <a:rPr lang="en-US" dirty="0" smtClean="0"/>
                        <a:t>Learned</a:t>
                      </a:r>
                      <a:endParaRPr lang="en-US" dirty="0"/>
                    </a:p>
                  </a:txBody>
                  <a:tcPr/>
                </a:tc>
              </a:tr>
              <a:tr h="325120">
                <a:tc>
                  <a:txBody>
                    <a:bodyPr/>
                    <a:lstStyle/>
                    <a:p>
                      <a:endParaRPr lang="en-US"/>
                    </a:p>
                  </a:txBody>
                  <a:tcPr/>
                </a:tc>
                <a:tc>
                  <a:txBody>
                    <a:bodyPr/>
                    <a:lstStyle/>
                    <a:p>
                      <a:endParaRPr lang="en-US"/>
                    </a:p>
                  </a:txBody>
                  <a:tcPr/>
                </a:tc>
                <a:tc>
                  <a:txBody>
                    <a:bodyPr/>
                    <a:lstStyle/>
                    <a:p>
                      <a:endParaRPr lang="en-US"/>
                    </a:p>
                  </a:txBody>
                  <a:tcPr/>
                </a:tc>
              </a:tr>
              <a:tr h="325120">
                <a:tc>
                  <a:txBody>
                    <a:bodyPr/>
                    <a:lstStyle/>
                    <a:p>
                      <a:endParaRPr lang="en-US"/>
                    </a:p>
                  </a:txBody>
                  <a:tcPr/>
                </a:tc>
                <a:tc>
                  <a:txBody>
                    <a:bodyPr/>
                    <a:lstStyle/>
                    <a:p>
                      <a:endParaRPr lang="en-US"/>
                    </a:p>
                  </a:txBody>
                  <a:tcPr/>
                </a:tc>
                <a:tc>
                  <a:txBody>
                    <a:bodyPr/>
                    <a:lstStyle/>
                    <a:p>
                      <a:endParaRPr lang="en-US"/>
                    </a:p>
                  </a:txBody>
                  <a:tcPr/>
                </a:tc>
              </a:tr>
              <a:tr h="325120">
                <a:tc>
                  <a:txBody>
                    <a:bodyPr/>
                    <a:lstStyle/>
                    <a:p>
                      <a:endParaRPr lang="en-US"/>
                    </a:p>
                  </a:txBody>
                  <a:tcPr/>
                </a:tc>
                <a:tc>
                  <a:txBody>
                    <a:bodyPr/>
                    <a:lstStyle/>
                    <a:p>
                      <a:endParaRPr lang="en-US"/>
                    </a:p>
                  </a:txBody>
                  <a:tcPr/>
                </a:tc>
                <a:tc>
                  <a:txBody>
                    <a:bodyPr/>
                    <a:lstStyle/>
                    <a:p>
                      <a:endParaRPr lang="en-US"/>
                    </a:p>
                  </a:txBody>
                  <a:tcPr/>
                </a:tc>
              </a:tr>
              <a:tr h="325120">
                <a:tc>
                  <a:txBody>
                    <a:bodyPr/>
                    <a:lstStyle/>
                    <a:p>
                      <a:endParaRPr lang="en-US"/>
                    </a:p>
                  </a:txBody>
                  <a:tcPr/>
                </a:tc>
                <a:tc>
                  <a:txBody>
                    <a:bodyPr/>
                    <a:lstStyle/>
                    <a:p>
                      <a:endParaRPr lang="en-US"/>
                    </a:p>
                  </a:txBody>
                  <a:tcPr/>
                </a:tc>
                <a:tc>
                  <a:txBody>
                    <a:bodyPr/>
                    <a:lstStyle/>
                    <a:p>
                      <a:endParaRPr lang="en-US"/>
                    </a:p>
                  </a:txBody>
                  <a:tcPr/>
                </a:tc>
              </a:tr>
              <a:tr h="325120">
                <a:tc>
                  <a:txBody>
                    <a:bodyPr/>
                    <a:lstStyle/>
                    <a:p>
                      <a:endParaRPr lang="en-US"/>
                    </a:p>
                  </a:txBody>
                  <a:tcPr/>
                </a:tc>
                <a:tc>
                  <a:txBody>
                    <a:bodyPr/>
                    <a:lstStyle/>
                    <a:p>
                      <a:endParaRPr lang="en-US"/>
                    </a:p>
                  </a:txBody>
                  <a:tcPr/>
                </a:tc>
                <a:tc>
                  <a:txBody>
                    <a:bodyPr/>
                    <a:lstStyle/>
                    <a:p>
                      <a:endParaRPr lang="en-US"/>
                    </a:p>
                  </a:txBody>
                  <a:tcPr/>
                </a:tc>
              </a:tr>
              <a:tr h="325120">
                <a:tc>
                  <a:txBody>
                    <a:bodyPr/>
                    <a:lstStyle/>
                    <a:p>
                      <a:endParaRPr lang="en-US" dirty="0"/>
                    </a:p>
                  </a:txBody>
                  <a:tcPr/>
                </a:tc>
                <a:tc>
                  <a:txBody>
                    <a:bodyPr/>
                    <a:lstStyle/>
                    <a:p>
                      <a:endParaRPr lang="en-US"/>
                    </a:p>
                  </a:txBody>
                  <a:tcPr/>
                </a:tc>
                <a:tc>
                  <a:txBody>
                    <a:bodyPr/>
                    <a:lstStyle/>
                    <a:p>
                      <a:endParaRPr lang="en-US"/>
                    </a:p>
                  </a:txBody>
                  <a:tcPr/>
                </a:tc>
              </a:tr>
              <a:tr h="325120">
                <a:tc>
                  <a:txBody>
                    <a:bodyPr/>
                    <a:lstStyle/>
                    <a:p>
                      <a:endParaRPr lang="en-US"/>
                    </a:p>
                  </a:txBody>
                  <a:tcPr/>
                </a:tc>
                <a:tc>
                  <a:txBody>
                    <a:bodyPr/>
                    <a:lstStyle/>
                    <a:p>
                      <a:endParaRPr lang="en-US"/>
                    </a:p>
                  </a:txBody>
                  <a:tcPr/>
                </a:tc>
                <a:tc>
                  <a:txBody>
                    <a:bodyPr/>
                    <a:lstStyle/>
                    <a:p>
                      <a:endParaRPr lang="en-US"/>
                    </a:p>
                  </a:txBody>
                  <a:tcPr/>
                </a:tc>
              </a:tr>
              <a:tr h="325120">
                <a:tc>
                  <a:txBody>
                    <a:bodyPr/>
                    <a:lstStyle/>
                    <a:p>
                      <a:endParaRPr lang="en-US"/>
                    </a:p>
                  </a:txBody>
                  <a:tcPr/>
                </a:tc>
                <a:tc>
                  <a:txBody>
                    <a:bodyPr/>
                    <a:lstStyle/>
                    <a:p>
                      <a:endParaRPr lang="en-US"/>
                    </a:p>
                  </a:txBody>
                  <a:tcPr/>
                </a:tc>
                <a:tc>
                  <a:txBody>
                    <a:bodyPr/>
                    <a:lstStyle/>
                    <a:p>
                      <a:endParaRPr lang="en-US"/>
                    </a:p>
                  </a:txBody>
                  <a:tcPr/>
                </a:tc>
              </a:tr>
              <a:tr h="325120">
                <a:tc>
                  <a:txBody>
                    <a:bodyPr/>
                    <a:lstStyle/>
                    <a:p>
                      <a:endParaRPr lang="en-US"/>
                    </a:p>
                  </a:txBody>
                  <a:tcPr/>
                </a:tc>
                <a:tc>
                  <a:txBody>
                    <a:bodyPr/>
                    <a:lstStyle/>
                    <a:p>
                      <a:endParaRPr lang="en-US"/>
                    </a:p>
                  </a:txBody>
                  <a:tcPr/>
                </a:tc>
                <a:tc>
                  <a:txBody>
                    <a:bodyPr/>
                    <a:lstStyle/>
                    <a:p>
                      <a:endParaRPr lang="en-US"/>
                    </a:p>
                  </a:txBody>
                  <a:tcPr/>
                </a:tc>
              </a:tr>
              <a:tr h="325120">
                <a:tc>
                  <a:txBody>
                    <a:bodyPr/>
                    <a:lstStyle/>
                    <a:p>
                      <a:endParaRPr lang="en-US"/>
                    </a:p>
                  </a:txBody>
                  <a:tcPr/>
                </a:tc>
                <a:tc>
                  <a:txBody>
                    <a:bodyPr/>
                    <a:lstStyle/>
                    <a:p>
                      <a:endParaRPr lang="en-US"/>
                    </a:p>
                  </a:txBody>
                  <a:tcPr/>
                </a:tc>
                <a:tc>
                  <a:txBody>
                    <a:bodyPr/>
                    <a:lstStyle/>
                    <a:p>
                      <a:endParaRPr lang="en-US"/>
                    </a:p>
                  </a:txBody>
                  <a:tcPr/>
                </a:tc>
              </a:tr>
              <a:tr h="325120">
                <a:tc>
                  <a:txBody>
                    <a:bodyPr/>
                    <a:lstStyle/>
                    <a:p>
                      <a:endParaRPr lang="en-US" dirty="0"/>
                    </a:p>
                  </a:txBody>
                  <a:tcPr/>
                </a:tc>
                <a:tc>
                  <a:txBody>
                    <a:bodyPr/>
                    <a:lstStyle/>
                    <a:p>
                      <a:endParaRPr lang="en-US" dirty="0"/>
                    </a:p>
                  </a:txBody>
                  <a:tcPr/>
                </a:tc>
                <a:tc>
                  <a:txBody>
                    <a:bodyPr/>
                    <a:lstStyle/>
                    <a:p>
                      <a:endParaRPr lang="en-US"/>
                    </a:p>
                  </a:txBody>
                  <a:tcPr/>
                </a:tc>
              </a:tr>
              <a:tr h="325120">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
        <p:nvSpPr>
          <p:cNvPr id="3" name="Title 2"/>
          <p:cNvSpPr>
            <a:spLocks noGrp="1"/>
          </p:cNvSpPr>
          <p:nvPr>
            <p:ph type="title"/>
          </p:nvPr>
        </p:nvSpPr>
        <p:spPr/>
        <p:txBody>
          <a:bodyPr/>
          <a:lstStyle/>
          <a:p>
            <a:r>
              <a:rPr lang="en-US" dirty="0" smtClean="0"/>
              <a:t>K-W-L Christopher Columbus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524000"/>
          <a:ext cx="8229600" cy="4572000"/>
        </p:xfrm>
        <a:graphic>
          <a:graphicData uri="http://schemas.openxmlformats.org/drawingml/2006/table">
            <a:tbl>
              <a:tblPr firstRow="1" bandRow="1">
                <a:tableStyleId>{5C22544A-7EE6-4342-B048-85BDC9FD1C3A}</a:tableStyleId>
              </a:tblPr>
              <a:tblGrid>
                <a:gridCol w="4114800"/>
                <a:gridCol w="4114800"/>
              </a:tblGrid>
              <a:tr h="457200">
                <a:tc>
                  <a:txBody>
                    <a:bodyPr/>
                    <a:lstStyle/>
                    <a:p>
                      <a:pPr algn="ctr"/>
                      <a:r>
                        <a:rPr lang="en-US" dirty="0" smtClean="0"/>
                        <a:t>Positive</a:t>
                      </a:r>
                      <a:endParaRPr lang="en-US" dirty="0"/>
                    </a:p>
                  </a:txBody>
                  <a:tcPr/>
                </a:tc>
                <a:tc>
                  <a:txBody>
                    <a:bodyPr/>
                    <a:lstStyle/>
                    <a:p>
                      <a:pPr algn="ctr"/>
                      <a:r>
                        <a:rPr lang="en-US" dirty="0" smtClean="0"/>
                        <a:t>Negative</a:t>
                      </a:r>
                      <a:endParaRPr lang="en-US" dirty="0"/>
                    </a:p>
                  </a:txBody>
                  <a:tcPr/>
                </a:tc>
              </a:tr>
              <a:tr h="457200">
                <a:tc>
                  <a:txBody>
                    <a:bodyPr/>
                    <a:lstStyle/>
                    <a:p>
                      <a:endParaRPr lang="en-US"/>
                    </a:p>
                  </a:txBody>
                  <a:tcPr/>
                </a:tc>
                <a:tc>
                  <a:txBody>
                    <a:bodyPr/>
                    <a:lstStyle/>
                    <a:p>
                      <a:endParaRPr lang="en-US"/>
                    </a:p>
                  </a:txBody>
                  <a:tcPr/>
                </a:tc>
              </a:tr>
              <a:tr h="457200">
                <a:tc>
                  <a:txBody>
                    <a:bodyPr/>
                    <a:lstStyle/>
                    <a:p>
                      <a:endParaRPr lang="en-US"/>
                    </a:p>
                  </a:txBody>
                  <a:tcPr/>
                </a:tc>
                <a:tc>
                  <a:txBody>
                    <a:bodyPr/>
                    <a:lstStyle/>
                    <a:p>
                      <a:endParaRPr lang="en-US"/>
                    </a:p>
                  </a:txBody>
                  <a:tcPr/>
                </a:tc>
              </a:tr>
              <a:tr h="457200">
                <a:tc>
                  <a:txBody>
                    <a:bodyPr/>
                    <a:lstStyle/>
                    <a:p>
                      <a:endParaRPr lang="en-US"/>
                    </a:p>
                  </a:txBody>
                  <a:tcPr/>
                </a:tc>
                <a:tc>
                  <a:txBody>
                    <a:bodyPr/>
                    <a:lstStyle/>
                    <a:p>
                      <a:endParaRPr lang="en-US"/>
                    </a:p>
                  </a:txBody>
                  <a:tcPr/>
                </a:tc>
              </a:tr>
              <a:tr h="457200">
                <a:tc>
                  <a:txBody>
                    <a:bodyPr/>
                    <a:lstStyle/>
                    <a:p>
                      <a:endParaRPr lang="en-US" dirty="0"/>
                    </a:p>
                  </a:txBody>
                  <a:tcPr/>
                </a:tc>
                <a:tc>
                  <a:txBody>
                    <a:bodyPr/>
                    <a:lstStyle/>
                    <a:p>
                      <a:endParaRPr lang="en-US"/>
                    </a:p>
                  </a:txBody>
                  <a:tcPr/>
                </a:tc>
              </a:tr>
              <a:tr h="457200">
                <a:tc>
                  <a:txBody>
                    <a:bodyPr/>
                    <a:lstStyle/>
                    <a:p>
                      <a:endParaRPr lang="en-US"/>
                    </a:p>
                  </a:txBody>
                  <a:tcPr/>
                </a:tc>
                <a:tc>
                  <a:txBody>
                    <a:bodyPr/>
                    <a:lstStyle/>
                    <a:p>
                      <a:endParaRPr lang="en-US"/>
                    </a:p>
                  </a:txBody>
                  <a:tcPr/>
                </a:tc>
              </a:tr>
              <a:tr h="457200">
                <a:tc>
                  <a:txBody>
                    <a:bodyPr/>
                    <a:lstStyle/>
                    <a:p>
                      <a:endParaRPr lang="en-US"/>
                    </a:p>
                  </a:txBody>
                  <a:tcPr/>
                </a:tc>
                <a:tc>
                  <a:txBody>
                    <a:bodyPr/>
                    <a:lstStyle/>
                    <a:p>
                      <a:endParaRPr lang="en-US"/>
                    </a:p>
                  </a:txBody>
                  <a:tcPr/>
                </a:tc>
              </a:tr>
              <a:tr h="457200">
                <a:tc>
                  <a:txBody>
                    <a:bodyPr/>
                    <a:lstStyle/>
                    <a:p>
                      <a:endParaRPr lang="en-US"/>
                    </a:p>
                  </a:txBody>
                  <a:tcPr/>
                </a:tc>
                <a:tc>
                  <a:txBody>
                    <a:bodyPr/>
                    <a:lstStyle/>
                    <a:p>
                      <a:endParaRPr lang="en-US"/>
                    </a:p>
                  </a:txBody>
                  <a:tcPr/>
                </a:tc>
              </a:tr>
              <a:tr h="457200">
                <a:tc>
                  <a:txBody>
                    <a:bodyPr/>
                    <a:lstStyle/>
                    <a:p>
                      <a:endParaRPr lang="en-US"/>
                    </a:p>
                  </a:txBody>
                  <a:tcPr/>
                </a:tc>
                <a:tc>
                  <a:txBody>
                    <a:bodyPr/>
                    <a:lstStyle/>
                    <a:p>
                      <a:endParaRPr lang="en-US"/>
                    </a:p>
                  </a:txBody>
                  <a:tcPr/>
                </a:tc>
              </a:tr>
              <a:tr h="457200">
                <a:tc>
                  <a:txBody>
                    <a:bodyPr/>
                    <a:lstStyle/>
                    <a:p>
                      <a:endParaRPr lang="en-US"/>
                    </a:p>
                  </a:txBody>
                  <a:tcPr/>
                </a:tc>
                <a:tc>
                  <a:txBody>
                    <a:bodyPr/>
                    <a:lstStyle/>
                    <a:p>
                      <a:endParaRPr lang="en-US" dirty="0"/>
                    </a:p>
                  </a:txBody>
                  <a:tcPr/>
                </a:tc>
              </a:tr>
            </a:tbl>
          </a:graphicData>
        </a:graphic>
      </p:graphicFrame>
      <p:sp>
        <p:nvSpPr>
          <p:cNvPr id="3" name="Title 2"/>
          <p:cNvSpPr>
            <a:spLocks noGrp="1"/>
          </p:cNvSpPr>
          <p:nvPr>
            <p:ph type="title"/>
          </p:nvPr>
        </p:nvSpPr>
        <p:spPr/>
        <p:txBody>
          <a:bodyPr/>
          <a:lstStyle/>
          <a:p>
            <a:r>
              <a:rPr lang="en-US" dirty="0" smtClean="0"/>
              <a:t>The Effects of Columbus’s Voyages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447800"/>
            <a:ext cx="8229600" cy="4348162"/>
          </a:xfrm>
        </p:spPr>
        <p:txBody>
          <a:bodyPr/>
          <a:lstStyle/>
          <a:p>
            <a:r>
              <a:rPr lang="en-US" dirty="0" smtClean="0"/>
              <a:t>Columbus wanted to find a better way to reach the Indies.</a:t>
            </a:r>
          </a:p>
          <a:p>
            <a:r>
              <a:rPr lang="en-US" dirty="0" smtClean="0"/>
              <a:t>The idea was to sail west across the Atlantic ocean.</a:t>
            </a:r>
          </a:p>
          <a:p>
            <a:r>
              <a:rPr lang="en-US" dirty="0" smtClean="0"/>
              <a:t>Columbus needed money to pay for this expedition.</a:t>
            </a:r>
          </a:p>
          <a:p>
            <a:pPr lvl="2"/>
            <a:r>
              <a:rPr lang="en-US" dirty="0" smtClean="0"/>
              <a:t>An expedition is a journey made for a special purpose.</a:t>
            </a:r>
          </a:p>
          <a:p>
            <a:r>
              <a:rPr lang="en-US" dirty="0" smtClean="0"/>
              <a:t>After some convincing, the King and Queen of Spain agreed to finance Columbus’s expedition. </a:t>
            </a:r>
          </a:p>
          <a:p>
            <a:pPr lvl="2"/>
            <a:r>
              <a:rPr lang="en-US" dirty="0" smtClean="0"/>
              <a:t> King Ferdinand and Isabella hoped to make money on gold and spices, as well as spread the Catholic religion.</a:t>
            </a:r>
          </a:p>
        </p:txBody>
      </p:sp>
      <p:sp>
        <p:nvSpPr>
          <p:cNvPr id="3" name="Title 2"/>
          <p:cNvSpPr>
            <a:spLocks noGrp="1"/>
          </p:cNvSpPr>
          <p:nvPr>
            <p:ph type="title"/>
          </p:nvPr>
        </p:nvSpPr>
        <p:spPr/>
        <p:txBody>
          <a:bodyPr/>
          <a:lstStyle/>
          <a:p>
            <a:r>
              <a:rPr lang="en-US" dirty="0" smtClean="0"/>
              <a:t>Notes- Lesson 1</a:t>
            </a:r>
            <a:endParaRPr lang="en-US" dirty="0"/>
          </a:p>
        </p:txBody>
      </p:sp>
      <p:pic>
        <p:nvPicPr>
          <p:cNvPr id="2050" name="Picture 2" descr="C:\Users\Lynne M. Gorman\AppData\Local\Microsoft\Windows\Temporary Internet Files\Content.IE5\VUDA19XG\MC900233483[1].wmf"/>
          <p:cNvPicPr>
            <a:picLocks noChangeAspect="1" noChangeArrowheads="1"/>
          </p:cNvPicPr>
          <p:nvPr/>
        </p:nvPicPr>
        <p:blipFill>
          <a:blip r:embed="rId2" cstate="print"/>
          <a:srcRect/>
          <a:stretch>
            <a:fillRect/>
          </a:stretch>
        </p:blipFill>
        <p:spPr bwMode="auto">
          <a:xfrm>
            <a:off x="5410200" y="5320133"/>
            <a:ext cx="3420746" cy="1537867"/>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495800"/>
          </a:xfrm>
        </p:spPr>
        <p:txBody>
          <a:bodyPr/>
          <a:lstStyle/>
          <a:p>
            <a:r>
              <a:rPr lang="en-US" dirty="0" smtClean="0"/>
              <a:t>August 3, 1492 Columbus set sail with three ships: The Nina, Pinta, and Santa Maria.</a:t>
            </a:r>
          </a:p>
          <a:p>
            <a:r>
              <a:rPr lang="en-US" dirty="0" smtClean="0"/>
              <a:t>On October 12, they reached land…Columbus claimed the island for Spain.</a:t>
            </a:r>
          </a:p>
          <a:p>
            <a:r>
              <a:rPr lang="en-US" dirty="0" smtClean="0"/>
              <a:t>Columbus met natives from the island which he named Taino (Indian) because he had believed he reached the Indies.  Actually it is believed that Columbus had reached an island in the Bahamas. This area was later named the West Indies.</a:t>
            </a:r>
            <a:endParaRPr lang="en-US" dirty="0"/>
          </a:p>
        </p:txBody>
      </p:sp>
      <p:sp>
        <p:nvSpPr>
          <p:cNvPr id="3" name="Title 2"/>
          <p:cNvSpPr>
            <a:spLocks noGrp="1"/>
          </p:cNvSpPr>
          <p:nvPr>
            <p:ph type="title"/>
          </p:nvPr>
        </p:nvSpPr>
        <p:spPr/>
        <p:txBody>
          <a:bodyPr/>
          <a:lstStyle/>
          <a:p>
            <a:r>
              <a:rPr lang="en-US" dirty="0" smtClean="0"/>
              <a:t>Notes- Lesson 1</a:t>
            </a:r>
            <a:endParaRPr lang="en-US" dirty="0"/>
          </a:p>
        </p:txBody>
      </p:sp>
      <p:pic>
        <p:nvPicPr>
          <p:cNvPr id="3074" name="Picture 2" descr="C:\Users\Lynne M. Gorman\AppData\Local\Microsoft\Windows\Temporary Internet Files\Content.IE5\EJVLTM0R\MC900150095[1].wmf"/>
          <p:cNvPicPr>
            <a:picLocks noChangeAspect="1" noChangeArrowheads="1"/>
          </p:cNvPicPr>
          <p:nvPr/>
        </p:nvPicPr>
        <p:blipFill>
          <a:blip r:embed="rId2" cstate="print"/>
          <a:srcRect/>
          <a:stretch>
            <a:fillRect/>
          </a:stretch>
        </p:blipFill>
        <p:spPr bwMode="auto">
          <a:xfrm>
            <a:off x="6400800" y="4876800"/>
            <a:ext cx="2387851" cy="1827186"/>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Columbus led three more expeditions to the Americas</a:t>
            </a:r>
          </a:p>
          <a:p>
            <a:endParaRPr lang="en-US" dirty="0" smtClean="0"/>
          </a:p>
          <a:p>
            <a:endParaRPr lang="en-US" dirty="0" smtClean="0"/>
          </a:p>
          <a:p>
            <a:endParaRPr lang="en-US" dirty="0" smtClean="0"/>
          </a:p>
          <a:p>
            <a:endParaRPr lang="en-US" dirty="0" smtClean="0"/>
          </a:p>
          <a:p>
            <a:r>
              <a:rPr lang="en-US" dirty="0" smtClean="0"/>
              <a:t>On the second voyage Columbus set sail with 17 ships loaded with supplies and settlers to start a new colony in this new world.</a:t>
            </a:r>
          </a:p>
          <a:p>
            <a:pPr lvl="2"/>
            <a:r>
              <a:rPr lang="en-US" dirty="0" smtClean="0"/>
              <a:t>A colony is a settlement far from the country that rules it.</a:t>
            </a:r>
          </a:p>
          <a:p>
            <a:endParaRPr lang="en-US" dirty="0" smtClean="0"/>
          </a:p>
        </p:txBody>
      </p:sp>
      <p:sp>
        <p:nvSpPr>
          <p:cNvPr id="3" name="Title 2"/>
          <p:cNvSpPr>
            <a:spLocks noGrp="1"/>
          </p:cNvSpPr>
          <p:nvPr>
            <p:ph type="title"/>
          </p:nvPr>
        </p:nvSpPr>
        <p:spPr/>
        <p:txBody>
          <a:bodyPr>
            <a:normAutofit/>
          </a:bodyPr>
          <a:lstStyle/>
          <a:p>
            <a:r>
              <a:rPr lang="en-US" dirty="0" smtClean="0"/>
              <a:t>Notes- Lesson 1</a:t>
            </a:r>
            <a:endParaRPr lang="en-US" dirty="0"/>
          </a:p>
        </p:txBody>
      </p:sp>
      <p:pic>
        <p:nvPicPr>
          <p:cNvPr id="4098" name="Picture 2" descr="C:\Users\Lynne M. Gorman\AppData\Local\Microsoft\Windows\Temporary Internet Files\Content.IE5\PH6CDTD6\MC900051020[1].wmf"/>
          <p:cNvPicPr>
            <a:picLocks noChangeAspect="1" noChangeArrowheads="1"/>
          </p:cNvPicPr>
          <p:nvPr/>
        </p:nvPicPr>
        <p:blipFill>
          <a:blip r:embed="rId2" cstate="print"/>
          <a:srcRect/>
          <a:stretch>
            <a:fillRect/>
          </a:stretch>
        </p:blipFill>
        <p:spPr bwMode="auto">
          <a:xfrm>
            <a:off x="3429000" y="1905000"/>
            <a:ext cx="1904695" cy="1542593"/>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Notes- Lesson 1</a:t>
            </a:r>
            <a:endParaRPr lang="en-US" dirty="0"/>
          </a:p>
        </p:txBody>
      </p:sp>
      <p:sp>
        <p:nvSpPr>
          <p:cNvPr id="5" name="Content Placeholder 4"/>
          <p:cNvSpPr>
            <a:spLocks noGrp="1"/>
          </p:cNvSpPr>
          <p:nvPr>
            <p:ph idx="1"/>
          </p:nvPr>
        </p:nvSpPr>
        <p:spPr/>
        <p:txBody>
          <a:bodyPr/>
          <a:lstStyle/>
          <a:p>
            <a:r>
              <a:rPr lang="en-US" dirty="0" smtClean="0"/>
              <a:t>The Columbian Exchange</a:t>
            </a:r>
          </a:p>
          <a:p>
            <a:endParaRPr lang="en-US" dirty="0"/>
          </a:p>
        </p:txBody>
      </p:sp>
      <p:pic>
        <p:nvPicPr>
          <p:cNvPr id="6" name="Picture 5" descr="columbian_exchange.jpg"/>
          <p:cNvPicPr>
            <a:picLocks noChangeAspect="1"/>
          </p:cNvPicPr>
          <p:nvPr/>
        </p:nvPicPr>
        <p:blipFill>
          <a:blip r:embed="rId2" cstate="print"/>
          <a:stretch>
            <a:fillRect/>
          </a:stretch>
        </p:blipFill>
        <p:spPr>
          <a:xfrm>
            <a:off x="2590800" y="2667000"/>
            <a:ext cx="3829050" cy="310515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The Columbian Exchange</a:t>
            </a:r>
            <a:endParaRPr lang="en-US" dirty="0"/>
          </a:p>
        </p:txBody>
      </p:sp>
      <p:pic>
        <p:nvPicPr>
          <p:cNvPr id="6" name="Content Placeholder 5" descr="image019.jpg"/>
          <p:cNvPicPr>
            <a:picLocks noGrp="1" noChangeAspect="1"/>
          </p:cNvPicPr>
          <p:nvPr>
            <p:ph idx="1"/>
          </p:nvPr>
        </p:nvPicPr>
        <p:blipFill>
          <a:blip r:embed="rId2" cstate="print"/>
          <a:stretch>
            <a:fillRect/>
          </a:stretch>
        </p:blipFill>
        <p:spPr>
          <a:xfrm>
            <a:off x="304800" y="1219200"/>
            <a:ext cx="8437418" cy="5181600"/>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190</TotalTime>
  <Words>319</Words>
  <Application>Microsoft Office PowerPoint</Application>
  <PresentationFormat>On-screen Show (4:3)</PresentationFormat>
  <Paragraphs>41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Paper</vt:lpstr>
      <vt:lpstr>Chapter 4</vt:lpstr>
      <vt:lpstr>Lesson 1- Objectives</vt:lpstr>
      <vt:lpstr>K-W-L Christopher Columbus</vt:lpstr>
      <vt:lpstr>The Effects of Columbus’s Voyages</vt:lpstr>
      <vt:lpstr>Notes- Lesson 1</vt:lpstr>
      <vt:lpstr>Notes- Lesson 1</vt:lpstr>
      <vt:lpstr>Notes- Lesson 1</vt:lpstr>
      <vt:lpstr>Notes- Lesson 1</vt:lpstr>
      <vt:lpstr>The Columbian Exchange</vt:lpstr>
      <vt:lpstr>Notes-Lesson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4</dc:title>
  <dc:creator>Lynne M. Gorman</dc:creator>
  <cp:lastModifiedBy>Lynne M. Gorman</cp:lastModifiedBy>
  <cp:revision>14</cp:revision>
  <dcterms:created xsi:type="dcterms:W3CDTF">2011-03-07T02:49:08Z</dcterms:created>
  <dcterms:modified xsi:type="dcterms:W3CDTF">2012-02-13T20:39:08Z</dcterms:modified>
</cp:coreProperties>
</file>